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c08651b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0c08651b2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97" name="Google Shape;97;g10c08651b2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c08651b27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0c08651b27_1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68" name="Google Shape;168;g10c08651b27_1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c08651b27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0c08651b27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75" name="Google Shape;175;g10c08651b27_0_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c08651b27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0c08651b27_1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84" name="Google Shape;184;g10c08651b27_1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c08651b27_1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0c08651b27_1_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93" name="Google Shape;193;g10c08651b27_1_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c08651b27_1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0c08651b27_1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03" name="Google Shape;203;g10c08651b27_1_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c08651b27_1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0c08651b27_1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13" name="Google Shape;213;g10c08651b27_1_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92e3fb2a_0_8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2592e3fb2a_0_8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6" name="Google Shape;226;g2592e3fb2a_0_8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c08651b27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10c08651b27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06" name="Google Shape;106;g10c08651b27_0_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c08651b27_1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10c08651b27_1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14" name="Google Shape;114;g10c08651b27_1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c08651b27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0c08651b27_1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22" name="Google Shape;122;g10c08651b27_1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c08651b27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0c08651b27_1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30" name="Google Shape;130;g10c08651b27_1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c08651b27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0c08651b27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39" name="Google Shape;139;g10c08651b27_0_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c08651b27_1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0c08651b27_1_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46" name="Google Shape;146;g10c08651b27_1_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c08651b27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0c08651b27_1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54" name="Google Shape;154;g10c08651b27_1_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c08651b27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0c08651b27_1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61" name="Google Shape;161;g10c08651b27_1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1"/>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2"/>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 name="Google Shape;21;p3"/>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 name="Google Shape;22;p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7" name="Google Shape;27;p4"/>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3" name="Google Shape;33;p5"/>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9" name="Google Shape;39;p6"/>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6" name="Google Shape;46;p7"/>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5" name="Google Shape;55;p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0" name="Google Shape;60;p9"/>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7" name="Google Shape;67;p10"/>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6" name="Google Shape;86;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00" name="Google Shape;100;p15"/>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US"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101" name="Google Shape;101;p15"/>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pic>
        <p:nvPicPr>
          <p:cNvPr id="102" name="Google Shape;102;p15"/>
          <p:cNvPicPr preferRelativeResize="0"/>
          <p:nvPr/>
        </p:nvPicPr>
        <p:blipFill rotWithShape="1">
          <a:blip r:embed="rId4">
            <a:alphaModFix/>
          </a:blip>
          <a:srcRect b="6331" l="0" r="0" t="0"/>
          <a:stretch/>
        </p:blipFill>
        <p:spPr>
          <a:xfrm>
            <a:off x="91849" y="94875"/>
            <a:ext cx="7051448" cy="4953749"/>
          </a:xfrm>
          <a:prstGeom prst="rect">
            <a:avLst/>
          </a:prstGeom>
          <a:noFill/>
          <a:ln>
            <a:noFill/>
          </a:ln>
        </p:spPr>
      </p:pic>
    </p:spTree>
  </p:cSld>
  <p:clrMapOvr>
    <a:masterClrMapping/>
  </p:clrMapOvr>
  <mc:AlternateContent>
    <mc:Choice Requires="p14">
      <p:transition spd="slow" p14:dur="33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71" name="Google Shape;171;p24"/>
          <p:cNvSpPr txBox="1"/>
          <p:nvPr/>
        </p:nvSpPr>
        <p:spPr>
          <a:xfrm>
            <a:off x="109850" y="89875"/>
            <a:ext cx="72915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1"/>
                </a:solidFill>
              </a:rPr>
              <a:t>Matthew 13:24</a:t>
            </a:r>
            <a:endParaRPr sz="1800">
              <a:solidFill>
                <a:schemeClr val="lt1"/>
              </a:solidFill>
            </a:endParaRPr>
          </a:p>
          <a:p>
            <a:pPr indent="0" lvl="0" marL="0" rtl="0" algn="l">
              <a:spcBef>
                <a:spcPts val="0"/>
              </a:spcBef>
              <a:spcAft>
                <a:spcPts val="0"/>
              </a:spcAft>
              <a:buNone/>
            </a:pPr>
            <a:r>
              <a:rPr lang="en-US" sz="1800">
                <a:solidFill>
                  <a:schemeClr val="lt1"/>
                </a:solidFill>
              </a:rPr>
              <a:t>“The kingdom of heaven may be compared to a man who sowed good seed...</a:t>
            </a:r>
            <a:endParaRPr sz="1800">
              <a:solidFill>
                <a:schemeClr val="lt1"/>
              </a:solidFill>
            </a:endParaRPr>
          </a:p>
          <a:p>
            <a:pPr indent="0" lvl="0" marL="0" rtl="0" algn="l">
              <a:spcBef>
                <a:spcPts val="0"/>
              </a:spcBef>
              <a:spcAft>
                <a:spcPts val="0"/>
              </a:spcAft>
              <a:buNone/>
            </a:pPr>
            <a:r>
              <a:rPr lang="en-US" sz="1800">
                <a:solidFill>
                  <a:schemeClr val="lt1"/>
                </a:solidFill>
              </a:rPr>
              <a:t> </a:t>
            </a:r>
            <a:endParaRPr sz="1800">
              <a:solidFill>
                <a:schemeClr val="lt1"/>
              </a:solidFill>
            </a:endParaRPr>
          </a:p>
          <a:p>
            <a:pPr indent="0" lvl="0" marL="0" rtl="0" algn="l">
              <a:spcBef>
                <a:spcPts val="0"/>
              </a:spcBef>
              <a:spcAft>
                <a:spcPts val="0"/>
              </a:spcAft>
              <a:buNone/>
            </a:pPr>
            <a:r>
              <a:rPr lang="en-US" sz="1800">
                <a:solidFill>
                  <a:schemeClr val="lt1"/>
                </a:solidFill>
              </a:rPr>
              <a:t>Matthew 13:31</a:t>
            </a:r>
            <a:endParaRPr sz="1800">
              <a:solidFill>
                <a:schemeClr val="lt1"/>
              </a:solidFill>
            </a:endParaRPr>
          </a:p>
          <a:p>
            <a:pPr indent="0" lvl="0" marL="0" rtl="0" algn="l">
              <a:spcBef>
                <a:spcPts val="0"/>
              </a:spcBef>
              <a:spcAft>
                <a:spcPts val="0"/>
              </a:spcAft>
              <a:buNone/>
            </a:pPr>
            <a:r>
              <a:rPr lang="en-US" sz="1800">
                <a:solidFill>
                  <a:schemeClr val="lt1"/>
                </a:solidFill>
              </a:rPr>
              <a:t>“The kingdom of heaven is like a mustard seed…</a:t>
            </a:r>
            <a:endParaRPr sz="1800">
              <a:solidFill>
                <a:schemeClr val="lt1"/>
              </a:solidFill>
            </a:endParaRPr>
          </a:p>
          <a:p>
            <a:pPr indent="0" lvl="0" marL="0" rtl="0" algn="l">
              <a:spcBef>
                <a:spcPts val="0"/>
              </a:spcBef>
              <a:spcAft>
                <a:spcPts val="0"/>
              </a:spcAft>
              <a:buNone/>
            </a:pPr>
            <a:r>
              <a:rPr lang="en-US" sz="1800">
                <a:solidFill>
                  <a:schemeClr val="lt1"/>
                </a:solidFill>
              </a:rPr>
              <a:t> </a:t>
            </a:r>
            <a:endParaRPr sz="1800">
              <a:solidFill>
                <a:schemeClr val="lt1"/>
              </a:solidFill>
            </a:endParaRPr>
          </a:p>
          <a:p>
            <a:pPr indent="0" lvl="0" marL="0" rtl="0" algn="l">
              <a:spcBef>
                <a:spcPts val="0"/>
              </a:spcBef>
              <a:spcAft>
                <a:spcPts val="0"/>
              </a:spcAft>
              <a:buNone/>
            </a:pPr>
            <a:r>
              <a:rPr lang="en-US" sz="1800">
                <a:solidFill>
                  <a:schemeClr val="lt1"/>
                </a:solidFill>
              </a:rPr>
              <a:t>Matthew 13:33</a:t>
            </a:r>
            <a:endParaRPr sz="1800">
              <a:solidFill>
                <a:schemeClr val="lt1"/>
              </a:solidFill>
            </a:endParaRPr>
          </a:p>
          <a:p>
            <a:pPr indent="0" lvl="0" marL="0" rtl="0" algn="l">
              <a:spcBef>
                <a:spcPts val="0"/>
              </a:spcBef>
              <a:spcAft>
                <a:spcPts val="0"/>
              </a:spcAft>
              <a:buNone/>
            </a:pPr>
            <a:r>
              <a:rPr lang="en-US" sz="1800">
                <a:solidFill>
                  <a:schemeClr val="lt1"/>
                </a:solidFill>
              </a:rPr>
              <a:t>“The kingdom of heaven is like leaven…</a:t>
            </a:r>
            <a:endParaRPr sz="1800">
              <a:solidFill>
                <a:schemeClr val="lt1"/>
              </a:solidFill>
            </a:endParaRPr>
          </a:p>
          <a:p>
            <a:pPr indent="0" lvl="0" marL="0" rtl="0" algn="l">
              <a:spcBef>
                <a:spcPts val="0"/>
              </a:spcBef>
              <a:spcAft>
                <a:spcPts val="0"/>
              </a:spcAft>
              <a:buNone/>
            </a:pPr>
            <a:r>
              <a:rPr lang="en-US" sz="1800">
                <a:solidFill>
                  <a:schemeClr val="lt1"/>
                </a:solidFill>
              </a:rPr>
              <a:t> </a:t>
            </a:r>
            <a:endParaRPr sz="1800">
              <a:solidFill>
                <a:schemeClr val="lt1"/>
              </a:solidFill>
            </a:endParaRPr>
          </a:p>
          <a:p>
            <a:pPr indent="0" lvl="0" marL="0" rtl="0" algn="l">
              <a:spcBef>
                <a:spcPts val="0"/>
              </a:spcBef>
              <a:spcAft>
                <a:spcPts val="0"/>
              </a:spcAft>
              <a:buNone/>
            </a:pPr>
            <a:r>
              <a:rPr lang="en-US" sz="1800">
                <a:solidFill>
                  <a:schemeClr val="lt1"/>
                </a:solidFill>
              </a:rPr>
              <a:t>Matthew 13:44</a:t>
            </a:r>
            <a:endParaRPr sz="1800">
              <a:solidFill>
                <a:schemeClr val="lt1"/>
              </a:solidFill>
            </a:endParaRPr>
          </a:p>
          <a:p>
            <a:pPr indent="0" lvl="0" marL="0" rtl="0" algn="l">
              <a:spcBef>
                <a:spcPts val="0"/>
              </a:spcBef>
              <a:spcAft>
                <a:spcPts val="0"/>
              </a:spcAft>
              <a:buNone/>
            </a:pPr>
            <a:r>
              <a:rPr lang="en-US" sz="1800">
                <a:solidFill>
                  <a:schemeClr val="lt1"/>
                </a:solidFill>
              </a:rPr>
              <a:t>“The kingdom of heaven is like a treasure hidden in the field…</a:t>
            </a:r>
            <a:endParaRPr sz="1800">
              <a:solidFill>
                <a:schemeClr val="lt1"/>
              </a:solidFill>
            </a:endParaRPr>
          </a:p>
          <a:p>
            <a:pPr indent="0" lvl="0" marL="0" rtl="0" algn="l">
              <a:spcBef>
                <a:spcPts val="0"/>
              </a:spcBef>
              <a:spcAft>
                <a:spcPts val="0"/>
              </a:spcAft>
              <a:buNone/>
            </a:pPr>
            <a:r>
              <a:rPr lang="en-US" sz="1800">
                <a:solidFill>
                  <a:schemeClr val="lt1"/>
                </a:solidFill>
              </a:rPr>
              <a:t> </a:t>
            </a:r>
            <a:endParaRPr sz="1800">
              <a:solidFill>
                <a:schemeClr val="lt1"/>
              </a:solidFill>
            </a:endParaRPr>
          </a:p>
          <a:p>
            <a:pPr indent="0" lvl="0" marL="0" rtl="0" algn="l">
              <a:spcBef>
                <a:spcPts val="0"/>
              </a:spcBef>
              <a:spcAft>
                <a:spcPts val="0"/>
              </a:spcAft>
              <a:buNone/>
            </a:pPr>
            <a:r>
              <a:rPr lang="en-US" sz="1800">
                <a:solidFill>
                  <a:schemeClr val="lt1"/>
                </a:solidFill>
              </a:rPr>
              <a:t>Matthew 13:45</a:t>
            </a:r>
            <a:endParaRPr sz="1800">
              <a:solidFill>
                <a:schemeClr val="lt1"/>
              </a:solidFill>
            </a:endParaRPr>
          </a:p>
          <a:p>
            <a:pPr indent="0" lvl="0" marL="0" rtl="0" algn="l">
              <a:spcBef>
                <a:spcPts val="0"/>
              </a:spcBef>
              <a:spcAft>
                <a:spcPts val="0"/>
              </a:spcAft>
              <a:buNone/>
            </a:pPr>
            <a:r>
              <a:rPr lang="en-US" sz="1800">
                <a:solidFill>
                  <a:schemeClr val="lt1"/>
                </a:solidFill>
              </a:rPr>
              <a:t>“Again, the kingdom of heaven is like a merchant seeking fine pearls…</a:t>
            </a:r>
            <a:endParaRPr sz="1800">
              <a:solidFill>
                <a:schemeClr val="lt1"/>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178" name="Google Shape;178;p25"/>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79" name="Google Shape;179;p25"/>
          <p:cNvSpPr txBox="1"/>
          <p:nvPr/>
        </p:nvSpPr>
        <p:spPr>
          <a:xfrm>
            <a:off x="1787000" y="88775"/>
            <a:ext cx="315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Matthew 13:44</a:t>
            </a:r>
            <a:endParaRPr sz="2800">
              <a:solidFill>
                <a:schemeClr val="lt1"/>
              </a:solidFill>
            </a:endParaRPr>
          </a:p>
        </p:txBody>
      </p:sp>
      <p:pic>
        <p:nvPicPr>
          <p:cNvPr id="180" name="Google Shape;180;p25"/>
          <p:cNvPicPr preferRelativeResize="0"/>
          <p:nvPr/>
        </p:nvPicPr>
        <p:blipFill>
          <a:blip r:embed="rId4">
            <a:alphaModFix/>
          </a:blip>
          <a:stretch>
            <a:fillRect/>
          </a:stretch>
        </p:blipFill>
        <p:spPr>
          <a:xfrm>
            <a:off x="349550" y="704375"/>
            <a:ext cx="5792674" cy="434452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187" name="Google Shape;187;p26"/>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88" name="Google Shape;188;p26"/>
          <p:cNvSpPr txBox="1"/>
          <p:nvPr/>
        </p:nvSpPr>
        <p:spPr>
          <a:xfrm>
            <a:off x="1787000" y="88775"/>
            <a:ext cx="315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Matthew 13:45-46</a:t>
            </a:r>
            <a:endParaRPr sz="2800">
              <a:solidFill>
                <a:schemeClr val="lt1"/>
              </a:solidFill>
            </a:endParaRPr>
          </a:p>
        </p:txBody>
      </p:sp>
      <p:pic>
        <p:nvPicPr>
          <p:cNvPr id="189" name="Google Shape;189;p26"/>
          <p:cNvPicPr preferRelativeResize="0"/>
          <p:nvPr/>
        </p:nvPicPr>
        <p:blipFill>
          <a:blip r:embed="rId4">
            <a:alphaModFix/>
          </a:blip>
          <a:stretch>
            <a:fillRect/>
          </a:stretch>
        </p:blipFill>
        <p:spPr>
          <a:xfrm>
            <a:off x="362150" y="808875"/>
            <a:ext cx="6478700" cy="388722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196" name="Google Shape;196;p27"/>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97" name="Google Shape;197;p27"/>
          <p:cNvSpPr txBox="1"/>
          <p:nvPr/>
        </p:nvSpPr>
        <p:spPr>
          <a:xfrm>
            <a:off x="1787000" y="88775"/>
            <a:ext cx="315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Matthew 13:44</a:t>
            </a:r>
            <a:endParaRPr sz="2800">
              <a:solidFill>
                <a:schemeClr val="lt1"/>
              </a:solidFill>
            </a:endParaRPr>
          </a:p>
        </p:txBody>
      </p:sp>
      <p:pic>
        <p:nvPicPr>
          <p:cNvPr id="198" name="Google Shape;198;p27"/>
          <p:cNvPicPr preferRelativeResize="0"/>
          <p:nvPr/>
        </p:nvPicPr>
        <p:blipFill>
          <a:blip r:embed="rId4">
            <a:alphaModFix/>
          </a:blip>
          <a:stretch>
            <a:fillRect/>
          </a:stretch>
        </p:blipFill>
        <p:spPr>
          <a:xfrm>
            <a:off x="3777800" y="2117325"/>
            <a:ext cx="3410325" cy="2574775"/>
          </a:xfrm>
          <a:prstGeom prst="rect">
            <a:avLst/>
          </a:prstGeom>
          <a:noFill/>
          <a:ln>
            <a:noFill/>
          </a:ln>
        </p:spPr>
      </p:pic>
      <p:sp>
        <p:nvSpPr>
          <p:cNvPr id="199" name="Google Shape;199;p27"/>
          <p:cNvSpPr txBox="1"/>
          <p:nvPr/>
        </p:nvSpPr>
        <p:spPr>
          <a:xfrm>
            <a:off x="109850" y="775675"/>
            <a:ext cx="4024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rPr>
              <a:t>Value</a:t>
            </a:r>
            <a:endParaRPr sz="3000">
              <a:solidFill>
                <a:schemeClr val="lt1"/>
              </a:solidFill>
            </a:endParaRPr>
          </a:p>
          <a:p>
            <a:pPr indent="0" lvl="0" marL="0" rtl="0" algn="l">
              <a:spcBef>
                <a:spcPts val="0"/>
              </a:spcBef>
              <a:spcAft>
                <a:spcPts val="0"/>
              </a:spcAft>
              <a:buNone/>
            </a:pPr>
            <a:r>
              <a:rPr lang="en-US" sz="3000">
                <a:solidFill>
                  <a:schemeClr val="lt1"/>
                </a:solidFill>
              </a:rPr>
              <a:t>Findable</a:t>
            </a:r>
            <a:endParaRPr sz="3000">
              <a:solidFill>
                <a:schemeClr val="lt1"/>
              </a:solidFill>
            </a:endParaRPr>
          </a:p>
          <a:p>
            <a:pPr indent="0" lvl="0" marL="0" rtl="0" algn="l">
              <a:spcBef>
                <a:spcPts val="0"/>
              </a:spcBef>
              <a:spcAft>
                <a:spcPts val="0"/>
              </a:spcAft>
              <a:buNone/>
            </a:pPr>
            <a:r>
              <a:rPr lang="en-US" sz="3000">
                <a:solidFill>
                  <a:schemeClr val="lt1"/>
                </a:solidFill>
              </a:rPr>
              <a:t>Joy</a:t>
            </a:r>
            <a:endParaRPr sz="3000">
              <a:solidFill>
                <a:schemeClr val="lt1"/>
              </a:solidFill>
            </a:endParaRPr>
          </a:p>
          <a:p>
            <a:pPr indent="0" lvl="0" marL="0" rtl="0" algn="l">
              <a:spcBef>
                <a:spcPts val="0"/>
              </a:spcBef>
              <a:spcAft>
                <a:spcPts val="0"/>
              </a:spcAft>
              <a:buNone/>
            </a:pPr>
            <a:r>
              <a:rPr lang="en-US" sz="3000">
                <a:solidFill>
                  <a:schemeClr val="lt1"/>
                </a:solidFill>
              </a:rPr>
              <a:t>Motivates change</a:t>
            </a:r>
            <a:endParaRPr sz="3000">
              <a:solidFill>
                <a:schemeClr val="lt1"/>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1000"/>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1000"/>
                                        <p:tgtEl>
                                          <p:spTgt spid="1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1000"/>
                                        <p:tgtEl>
                                          <p:spTgt spid="1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1000"/>
                                        <p:tgtEl>
                                          <p:spTgt spid="19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206" name="Google Shape;206;p28"/>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207" name="Google Shape;207;p28"/>
          <p:cNvSpPr txBox="1"/>
          <p:nvPr/>
        </p:nvSpPr>
        <p:spPr>
          <a:xfrm>
            <a:off x="324650" y="965425"/>
            <a:ext cx="4624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rPr>
              <a:t>Value</a:t>
            </a:r>
            <a:endParaRPr sz="3000">
              <a:solidFill>
                <a:schemeClr val="lt1"/>
              </a:solidFill>
            </a:endParaRPr>
          </a:p>
          <a:p>
            <a:pPr indent="0" lvl="0" marL="0" rtl="0" algn="l">
              <a:spcBef>
                <a:spcPts val="0"/>
              </a:spcBef>
              <a:spcAft>
                <a:spcPts val="0"/>
              </a:spcAft>
              <a:buNone/>
            </a:pPr>
            <a:r>
              <a:rPr lang="en-US" sz="3000">
                <a:solidFill>
                  <a:schemeClr val="lt1"/>
                </a:solidFill>
              </a:rPr>
              <a:t>Findable</a:t>
            </a:r>
            <a:endParaRPr sz="3000">
              <a:solidFill>
                <a:schemeClr val="lt1"/>
              </a:solidFill>
            </a:endParaRPr>
          </a:p>
          <a:p>
            <a:pPr indent="0" lvl="0" marL="0" rtl="0" algn="l">
              <a:spcBef>
                <a:spcPts val="0"/>
              </a:spcBef>
              <a:spcAft>
                <a:spcPts val="0"/>
              </a:spcAft>
              <a:buNone/>
            </a:pPr>
            <a:r>
              <a:rPr lang="en-US" sz="3000">
                <a:solidFill>
                  <a:schemeClr val="lt1"/>
                </a:solidFill>
              </a:rPr>
              <a:t>Motivates change</a:t>
            </a:r>
            <a:endParaRPr sz="3000">
              <a:solidFill>
                <a:schemeClr val="lt1"/>
              </a:solidFill>
            </a:endParaRPr>
          </a:p>
        </p:txBody>
      </p:sp>
      <p:sp>
        <p:nvSpPr>
          <p:cNvPr id="208" name="Google Shape;208;p28"/>
          <p:cNvSpPr txBox="1"/>
          <p:nvPr/>
        </p:nvSpPr>
        <p:spPr>
          <a:xfrm>
            <a:off x="1796975" y="108750"/>
            <a:ext cx="315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Matthew 13:45-46</a:t>
            </a:r>
            <a:endParaRPr sz="2800">
              <a:solidFill>
                <a:schemeClr val="lt1"/>
              </a:solidFill>
            </a:endParaRPr>
          </a:p>
        </p:txBody>
      </p:sp>
      <p:pic>
        <p:nvPicPr>
          <p:cNvPr id="209" name="Google Shape;209;p28"/>
          <p:cNvPicPr preferRelativeResize="0"/>
          <p:nvPr/>
        </p:nvPicPr>
        <p:blipFill>
          <a:blip r:embed="rId4">
            <a:alphaModFix/>
          </a:blip>
          <a:stretch>
            <a:fillRect/>
          </a:stretch>
        </p:blipFill>
        <p:spPr>
          <a:xfrm>
            <a:off x="324650" y="2656650"/>
            <a:ext cx="4341100" cy="226822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1000"/>
                                        <p:tgtEl>
                                          <p:spTgt spid="2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1000"/>
                                        <p:tgtEl>
                                          <p:spTgt spid="20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216" name="Google Shape;216;p29"/>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217" name="Google Shape;217;p29"/>
          <p:cNvSpPr txBox="1"/>
          <p:nvPr/>
        </p:nvSpPr>
        <p:spPr>
          <a:xfrm>
            <a:off x="1787000" y="88775"/>
            <a:ext cx="315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Matthew 13:44-46</a:t>
            </a:r>
            <a:endParaRPr sz="2800">
              <a:solidFill>
                <a:schemeClr val="lt1"/>
              </a:solidFill>
            </a:endParaRPr>
          </a:p>
        </p:txBody>
      </p:sp>
      <p:pic>
        <p:nvPicPr>
          <p:cNvPr id="218" name="Google Shape;218;p29"/>
          <p:cNvPicPr preferRelativeResize="0"/>
          <p:nvPr/>
        </p:nvPicPr>
        <p:blipFill rotWithShape="1">
          <a:blip r:embed="rId4">
            <a:alphaModFix/>
          </a:blip>
          <a:srcRect b="0" l="0" r="0" t="48562"/>
          <a:stretch/>
        </p:blipFill>
        <p:spPr>
          <a:xfrm>
            <a:off x="292225" y="722800"/>
            <a:ext cx="6478700" cy="1999500"/>
          </a:xfrm>
          <a:prstGeom prst="rect">
            <a:avLst/>
          </a:prstGeom>
          <a:noFill/>
          <a:ln>
            <a:noFill/>
          </a:ln>
        </p:spPr>
      </p:pic>
      <p:sp>
        <p:nvSpPr>
          <p:cNvPr id="219" name="Google Shape;219;p29"/>
          <p:cNvSpPr txBox="1"/>
          <p:nvPr/>
        </p:nvSpPr>
        <p:spPr>
          <a:xfrm>
            <a:off x="292225" y="2816925"/>
            <a:ext cx="4024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rPr>
              <a:t>Value?</a:t>
            </a:r>
            <a:endParaRPr sz="3000">
              <a:solidFill>
                <a:schemeClr val="lt1"/>
              </a:solidFill>
            </a:endParaRPr>
          </a:p>
        </p:txBody>
      </p:sp>
      <p:sp>
        <p:nvSpPr>
          <p:cNvPr id="220" name="Google Shape;220;p29"/>
          <p:cNvSpPr txBox="1"/>
          <p:nvPr/>
        </p:nvSpPr>
        <p:spPr>
          <a:xfrm>
            <a:off x="3340975" y="3089625"/>
            <a:ext cx="3640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rPr>
              <a:t>Have you found it?</a:t>
            </a:r>
            <a:endParaRPr sz="3000">
              <a:solidFill>
                <a:schemeClr val="lt1"/>
              </a:solidFill>
            </a:endParaRPr>
          </a:p>
        </p:txBody>
      </p:sp>
      <p:sp>
        <p:nvSpPr>
          <p:cNvPr id="221" name="Google Shape;221;p29"/>
          <p:cNvSpPr txBox="1"/>
          <p:nvPr/>
        </p:nvSpPr>
        <p:spPr>
          <a:xfrm>
            <a:off x="1787000" y="3686200"/>
            <a:ext cx="3640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rPr>
              <a:t>Does it bring Joy?</a:t>
            </a:r>
            <a:endParaRPr sz="3000">
              <a:solidFill>
                <a:schemeClr val="lt1"/>
              </a:solidFill>
            </a:endParaRPr>
          </a:p>
        </p:txBody>
      </p:sp>
      <p:sp>
        <p:nvSpPr>
          <p:cNvPr id="222" name="Google Shape;222;p29"/>
          <p:cNvSpPr txBox="1"/>
          <p:nvPr/>
        </p:nvSpPr>
        <p:spPr>
          <a:xfrm>
            <a:off x="1084025" y="4332700"/>
            <a:ext cx="3640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rPr>
              <a:t>Any changes?</a:t>
            </a:r>
            <a:endParaRPr sz="3000">
              <a:solidFill>
                <a:schemeClr val="lt1"/>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229" name="Google Shape;229;p30"/>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Verdana"/>
              <a:buAutoNum type="arabicPeriod"/>
            </a:pPr>
            <a:r>
              <a:rPr lang="en-US">
                <a:solidFill>
                  <a:schemeClr val="dk1"/>
                </a:solidFill>
                <a:latin typeface="Verdana"/>
                <a:ea typeface="Verdana"/>
                <a:cs typeface="Verdana"/>
                <a:sym typeface="Verdana"/>
              </a:rPr>
              <a:t>severe one tie to attach to another - Paul loved Timothy.</a:t>
            </a:r>
            <a:endParaRPr>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6"/>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09" name="Google Shape;109;p16"/>
          <p:cNvSpPr txBox="1"/>
          <p:nvPr/>
        </p:nvSpPr>
        <p:spPr>
          <a:xfrm>
            <a:off x="217775" y="2969775"/>
            <a:ext cx="68913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1"/>
                </a:solidFill>
              </a:rPr>
              <a:t>John 13:9 Jesus said to him, “Have I been so long with you, and yet you have not come to know Me, Philip? He who has seen Me has seen the Father; how can you say, ‘Show us the Father’? 10 Do you not believe that I am in the Father, and the Father is in Me? The words that I say to you I do not speak on My own initiative, but the Father abiding in Me does His works. </a:t>
            </a:r>
            <a:endParaRPr sz="1800">
              <a:solidFill>
                <a:schemeClr val="lt1"/>
              </a:solidFill>
            </a:endParaRPr>
          </a:p>
        </p:txBody>
      </p:sp>
      <p:pic>
        <p:nvPicPr>
          <p:cNvPr id="110" name="Google Shape;110;p16"/>
          <p:cNvPicPr preferRelativeResize="0"/>
          <p:nvPr/>
        </p:nvPicPr>
        <p:blipFill>
          <a:blip r:embed="rId4">
            <a:alphaModFix/>
          </a:blip>
          <a:stretch>
            <a:fillRect/>
          </a:stretch>
        </p:blipFill>
        <p:spPr>
          <a:xfrm>
            <a:off x="152400" y="152400"/>
            <a:ext cx="4879051" cy="243952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7"/>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17" name="Google Shape;117;p17"/>
          <p:cNvSpPr txBox="1"/>
          <p:nvPr/>
        </p:nvSpPr>
        <p:spPr>
          <a:xfrm>
            <a:off x="217775" y="2969775"/>
            <a:ext cx="68913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rPr>
              <a:t>John 14:7</a:t>
            </a:r>
            <a:endParaRPr sz="2200">
              <a:solidFill>
                <a:schemeClr val="lt1"/>
              </a:solidFill>
            </a:endParaRPr>
          </a:p>
          <a:p>
            <a:pPr indent="0" lvl="0" marL="0" rtl="0" algn="l">
              <a:spcBef>
                <a:spcPts val="0"/>
              </a:spcBef>
              <a:spcAft>
                <a:spcPts val="0"/>
              </a:spcAft>
              <a:buClr>
                <a:schemeClr val="dk1"/>
              </a:buClr>
              <a:buSzPts val="1100"/>
              <a:buFont typeface="Arial"/>
              <a:buNone/>
            </a:pPr>
            <a:r>
              <a:t/>
            </a:r>
            <a:endParaRPr sz="2200">
              <a:solidFill>
                <a:schemeClr val="lt1"/>
              </a:solidFill>
            </a:endParaRPr>
          </a:p>
          <a:p>
            <a:pPr indent="0" lvl="0" marL="0" rtl="0" algn="l">
              <a:spcBef>
                <a:spcPts val="0"/>
              </a:spcBef>
              <a:spcAft>
                <a:spcPts val="0"/>
              </a:spcAft>
              <a:buClr>
                <a:schemeClr val="dk1"/>
              </a:buClr>
              <a:buSzPts val="1100"/>
              <a:buFont typeface="Arial"/>
              <a:buNone/>
            </a:pPr>
            <a:r>
              <a:rPr lang="en-US" sz="2200">
                <a:solidFill>
                  <a:schemeClr val="lt1"/>
                </a:solidFill>
              </a:rPr>
              <a:t>If you had known Me, you would have known My Father also; from now on you know Him, and have seen Him.”</a:t>
            </a:r>
            <a:endParaRPr sz="2200">
              <a:solidFill>
                <a:schemeClr val="lt1"/>
              </a:solidFill>
            </a:endParaRPr>
          </a:p>
          <a:p>
            <a:pPr indent="0" lvl="0" marL="0" rtl="0" algn="l">
              <a:spcBef>
                <a:spcPts val="0"/>
              </a:spcBef>
              <a:spcAft>
                <a:spcPts val="0"/>
              </a:spcAft>
              <a:buNone/>
            </a:pPr>
            <a:r>
              <a:t/>
            </a:r>
            <a:endParaRPr sz="2200">
              <a:solidFill>
                <a:schemeClr val="lt1"/>
              </a:solidFill>
            </a:endParaRPr>
          </a:p>
        </p:txBody>
      </p:sp>
      <p:pic>
        <p:nvPicPr>
          <p:cNvPr id="118" name="Google Shape;118;p17"/>
          <p:cNvPicPr preferRelativeResize="0"/>
          <p:nvPr/>
        </p:nvPicPr>
        <p:blipFill>
          <a:blip r:embed="rId4">
            <a:alphaModFix/>
          </a:blip>
          <a:stretch>
            <a:fillRect/>
          </a:stretch>
        </p:blipFill>
        <p:spPr>
          <a:xfrm>
            <a:off x="152400" y="152400"/>
            <a:ext cx="4879051" cy="2439525"/>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25" name="Google Shape;125;p18"/>
          <p:cNvSpPr txBox="1"/>
          <p:nvPr/>
        </p:nvSpPr>
        <p:spPr>
          <a:xfrm>
            <a:off x="343275" y="1992400"/>
            <a:ext cx="6891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800">
                <a:solidFill>
                  <a:schemeClr val="lt1"/>
                </a:solidFill>
              </a:rPr>
              <a:t>Revelation 11:15</a:t>
            </a:r>
            <a:endParaRPr sz="2800">
              <a:solidFill>
                <a:schemeClr val="lt1"/>
              </a:solidFill>
            </a:endParaRPr>
          </a:p>
          <a:p>
            <a:pPr indent="0" lvl="0" marL="0" rtl="0" algn="l">
              <a:spcBef>
                <a:spcPts val="0"/>
              </a:spcBef>
              <a:spcAft>
                <a:spcPts val="0"/>
              </a:spcAft>
              <a:buNone/>
            </a:pPr>
            <a:r>
              <a:rPr lang="en-US" sz="2800">
                <a:solidFill>
                  <a:schemeClr val="lt1"/>
                </a:solidFill>
              </a:rPr>
              <a:t>Then the seventh angel sounded; and there were loud voices in heaven, saying, “The kingdom of the world has become the kingdom of our Lord and of His Christ; and He will reign forever and ever.”</a:t>
            </a:r>
            <a:endParaRPr sz="2800">
              <a:solidFill>
                <a:schemeClr val="lt1"/>
              </a:solidFill>
            </a:endParaRPr>
          </a:p>
        </p:txBody>
      </p:sp>
      <p:sp>
        <p:nvSpPr>
          <p:cNvPr id="126" name="Google Shape;126;p18"/>
          <p:cNvSpPr txBox="1"/>
          <p:nvPr/>
        </p:nvSpPr>
        <p:spPr>
          <a:xfrm>
            <a:off x="267075" y="171700"/>
            <a:ext cx="7091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Mark 4:17 From that time Jesus began to preach and say, “Repent, for the kingdom of heaven is at hand.”</a:t>
            </a:r>
            <a:endParaRPr sz="2800">
              <a:solidFill>
                <a:schemeClr val="lt1"/>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33" name="Google Shape;133;p19"/>
          <p:cNvSpPr txBox="1"/>
          <p:nvPr/>
        </p:nvSpPr>
        <p:spPr>
          <a:xfrm>
            <a:off x="236000" y="1937550"/>
            <a:ext cx="72915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rPr>
              <a:t>Mark 4:33-34</a:t>
            </a:r>
            <a:endParaRPr sz="2200">
              <a:solidFill>
                <a:schemeClr val="lt1"/>
              </a:solidFill>
            </a:endParaRPr>
          </a:p>
          <a:p>
            <a:pPr indent="0" lvl="0" marL="0" rtl="0" algn="l">
              <a:spcBef>
                <a:spcPts val="0"/>
              </a:spcBef>
              <a:spcAft>
                <a:spcPts val="0"/>
              </a:spcAft>
              <a:buNone/>
            </a:pPr>
            <a:r>
              <a:t/>
            </a:r>
            <a:endParaRPr sz="800">
              <a:solidFill>
                <a:schemeClr val="lt1"/>
              </a:solidFill>
            </a:endParaRPr>
          </a:p>
          <a:p>
            <a:pPr indent="0" lvl="0" marL="0" rtl="0" algn="l">
              <a:spcBef>
                <a:spcPts val="0"/>
              </a:spcBef>
              <a:spcAft>
                <a:spcPts val="0"/>
              </a:spcAft>
              <a:buNone/>
            </a:pPr>
            <a:r>
              <a:rPr lang="en-US" sz="2200">
                <a:solidFill>
                  <a:schemeClr val="lt1"/>
                </a:solidFill>
              </a:rPr>
              <a:t>With many such parables He was speaking the word to them, so far as they were able to hear it; and He did not speak to them without a parable; but He was explaining everything privately to His own disciples.</a:t>
            </a:r>
            <a:endParaRPr sz="2200">
              <a:solidFill>
                <a:schemeClr val="lt1"/>
              </a:solidFill>
            </a:endParaRPr>
          </a:p>
        </p:txBody>
      </p:sp>
      <p:sp>
        <p:nvSpPr>
          <p:cNvPr id="134" name="Google Shape;134;p19"/>
          <p:cNvSpPr txBox="1"/>
          <p:nvPr/>
        </p:nvSpPr>
        <p:spPr>
          <a:xfrm>
            <a:off x="170875" y="183025"/>
            <a:ext cx="72915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rPr>
              <a:t>Matthew 13:11</a:t>
            </a:r>
            <a:endParaRPr sz="2200">
              <a:solidFill>
                <a:schemeClr val="lt1"/>
              </a:solidFill>
            </a:endParaRPr>
          </a:p>
          <a:p>
            <a:pPr indent="0" lvl="0" marL="0" rtl="0" algn="l">
              <a:spcBef>
                <a:spcPts val="0"/>
              </a:spcBef>
              <a:spcAft>
                <a:spcPts val="0"/>
              </a:spcAft>
              <a:buNone/>
            </a:pPr>
            <a:r>
              <a:t/>
            </a:r>
            <a:endParaRPr sz="1100">
              <a:solidFill>
                <a:schemeClr val="lt1"/>
              </a:solidFill>
            </a:endParaRPr>
          </a:p>
          <a:p>
            <a:pPr indent="0" lvl="0" marL="0" rtl="0" algn="l">
              <a:spcBef>
                <a:spcPts val="0"/>
              </a:spcBef>
              <a:spcAft>
                <a:spcPts val="0"/>
              </a:spcAft>
              <a:buNone/>
            </a:pPr>
            <a:r>
              <a:rPr lang="en-US" sz="2200">
                <a:solidFill>
                  <a:schemeClr val="lt1"/>
                </a:solidFill>
              </a:rPr>
              <a:t>Jesus answered them, </a:t>
            </a:r>
            <a:r>
              <a:rPr i="1" lang="en-US" sz="2200">
                <a:solidFill>
                  <a:schemeClr val="lt1"/>
                </a:solidFill>
              </a:rPr>
              <a:t>(the 12)</a:t>
            </a:r>
            <a:r>
              <a:rPr lang="en-US" sz="2200">
                <a:solidFill>
                  <a:schemeClr val="lt1"/>
                </a:solidFill>
              </a:rPr>
              <a:t> “To you it has been granted to know the mysteries of the kingdom of heaven, but to them it has not been granted.</a:t>
            </a:r>
            <a:endParaRPr sz="2200">
              <a:solidFill>
                <a:schemeClr val="lt1"/>
              </a:solidFill>
            </a:endParaRPr>
          </a:p>
        </p:txBody>
      </p:sp>
      <p:sp>
        <p:nvSpPr>
          <p:cNvPr id="135" name="Google Shape;135;p19"/>
          <p:cNvSpPr txBox="1"/>
          <p:nvPr/>
        </p:nvSpPr>
        <p:spPr>
          <a:xfrm>
            <a:off x="170875" y="3993025"/>
            <a:ext cx="7291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rPr>
              <a:t>John 16:</a:t>
            </a:r>
            <a:r>
              <a:rPr lang="en-US" sz="2200">
                <a:solidFill>
                  <a:schemeClr val="lt1"/>
                </a:solidFill>
              </a:rPr>
              <a:t>12 “I have many more things to say to you, but you cannot bear them now.</a:t>
            </a:r>
            <a:endParaRPr sz="2200">
              <a:solidFill>
                <a:schemeClr val="lt1"/>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0"/>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42" name="Google Shape;142;p20"/>
          <p:cNvSpPr txBox="1"/>
          <p:nvPr/>
        </p:nvSpPr>
        <p:spPr>
          <a:xfrm>
            <a:off x="237100" y="1410125"/>
            <a:ext cx="7091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Acts 1:6</a:t>
            </a:r>
            <a:endParaRPr sz="2800">
              <a:solidFill>
                <a:schemeClr val="lt1"/>
              </a:solidFill>
            </a:endParaRPr>
          </a:p>
          <a:p>
            <a:pPr indent="0" lvl="0" marL="0" rtl="0" algn="l">
              <a:spcBef>
                <a:spcPts val="0"/>
              </a:spcBef>
              <a:spcAft>
                <a:spcPts val="0"/>
              </a:spcAft>
              <a:buNone/>
            </a:pPr>
            <a:r>
              <a:t/>
            </a:r>
            <a:endParaRPr sz="2800">
              <a:solidFill>
                <a:schemeClr val="lt1"/>
              </a:solidFill>
            </a:endParaRPr>
          </a:p>
          <a:p>
            <a:pPr indent="0" lvl="0" marL="0" rtl="0" algn="l">
              <a:spcBef>
                <a:spcPts val="0"/>
              </a:spcBef>
              <a:spcAft>
                <a:spcPts val="0"/>
              </a:spcAft>
              <a:buNone/>
            </a:pPr>
            <a:r>
              <a:rPr lang="en-US" sz="2800">
                <a:solidFill>
                  <a:schemeClr val="lt1"/>
                </a:solidFill>
              </a:rPr>
              <a:t>“Lord, is it at this time You are restoring the kingdom to Israel?” </a:t>
            </a:r>
            <a:endParaRPr sz="2800">
              <a:solidFill>
                <a:schemeClr val="lt1"/>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pic>
        <p:nvPicPr>
          <p:cNvPr id="149" name="Google Shape;149;p21"/>
          <p:cNvPicPr preferRelativeResize="0"/>
          <p:nvPr/>
        </p:nvPicPr>
        <p:blipFill>
          <a:blip r:embed="rId4">
            <a:alphaModFix/>
          </a:blip>
          <a:stretch>
            <a:fillRect/>
          </a:stretch>
        </p:blipFill>
        <p:spPr>
          <a:xfrm>
            <a:off x="4731978" y="1754485"/>
            <a:ext cx="2839075" cy="1634525"/>
          </a:xfrm>
          <a:prstGeom prst="rect">
            <a:avLst/>
          </a:prstGeom>
          <a:noFill/>
          <a:ln>
            <a:noFill/>
          </a:ln>
        </p:spPr>
      </p:pic>
      <p:pic>
        <p:nvPicPr>
          <p:cNvPr id="150" name="Google Shape;150;p21"/>
          <p:cNvPicPr preferRelativeResize="0"/>
          <p:nvPr/>
        </p:nvPicPr>
        <p:blipFill>
          <a:blip r:embed="rId5">
            <a:alphaModFix/>
          </a:blip>
          <a:stretch>
            <a:fillRect/>
          </a:stretch>
        </p:blipFill>
        <p:spPr>
          <a:xfrm>
            <a:off x="79900" y="665438"/>
            <a:ext cx="4721999" cy="381262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2"/>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57" name="Google Shape;157;p22"/>
          <p:cNvSpPr txBox="1"/>
          <p:nvPr/>
        </p:nvSpPr>
        <p:spPr>
          <a:xfrm>
            <a:off x="109850" y="89875"/>
            <a:ext cx="72915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1"/>
                </a:solidFill>
              </a:rPr>
              <a:t>Matthew 5:3</a:t>
            </a:r>
            <a:endParaRPr sz="1800">
              <a:solidFill>
                <a:schemeClr val="lt1"/>
              </a:solidFill>
            </a:endParaRPr>
          </a:p>
          <a:p>
            <a:pPr indent="0" lvl="0" marL="0" rtl="0" algn="l">
              <a:spcBef>
                <a:spcPts val="0"/>
              </a:spcBef>
              <a:spcAft>
                <a:spcPts val="0"/>
              </a:spcAft>
              <a:buNone/>
            </a:pPr>
            <a:r>
              <a:rPr lang="en-US" sz="1800">
                <a:solidFill>
                  <a:schemeClr val="lt1"/>
                </a:solidFill>
              </a:rPr>
              <a:t>“Blessed are the poor in spirit, for theirs is the kingdom of heaven.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Matthew 5:10</a:t>
            </a:r>
            <a:endParaRPr sz="1800">
              <a:solidFill>
                <a:schemeClr val="lt1"/>
              </a:solidFill>
            </a:endParaRPr>
          </a:p>
          <a:p>
            <a:pPr indent="0" lvl="0" marL="0" rtl="0" algn="l">
              <a:spcBef>
                <a:spcPts val="0"/>
              </a:spcBef>
              <a:spcAft>
                <a:spcPts val="0"/>
              </a:spcAft>
              <a:buNone/>
            </a:pPr>
            <a:r>
              <a:rPr lang="en-US" sz="1800">
                <a:solidFill>
                  <a:schemeClr val="lt1"/>
                </a:solidFill>
              </a:rPr>
              <a:t>“Blessed are those who have been persecuted for the sake of righteousness, for theirs is the kingdom of heaven.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Matthew 5:19</a:t>
            </a:r>
            <a:endParaRPr sz="1800">
              <a:solidFill>
                <a:schemeClr val="lt1"/>
              </a:solidFill>
            </a:endParaRPr>
          </a:p>
          <a:p>
            <a:pPr indent="0" lvl="0" marL="0" rtl="0" algn="l">
              <a:spcBef>
                <a:spcPts val="0"/>
              </a:spcBef>
              <a:spcAft>
                <a:spcPts val="0"/>
              </a:spcAft>
              <a:buNone/>
            </a:pPr>
            <a:r>
              <a:rPr lang="en-US" sz="1800">
                <a:solidFill>
                  <a:schemeClr val="lt1"/>
                </a:solidFill>
              </a:rPr>
              <a:t>…he shall be called great in the kingdom of heaven.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Matthew 5:20</a:t>
            </a:r>
            <a:endParaRPr sz="1800">
              <a:solidFill>
                <a:schemeClr val="lt1"/>
              </a:solidFill>
            </a:endParaRPr>
          </a:p>
          <a:p>
            <a:pPr indent="0" lvl="0" marL="0" rtl="0" algn="l">
              <a:spcBef>
                <a:spcPts val="0"/>
              </a:spcBef>
              <a:spcAft>
                <a:spcPts val="0"/>
              </a:spcAft>
              <a:buNone/>
            </a:pPr>
            <a:r>
              <a:rPr lang="en-US" sz="1800">
                <a:solidFill>
                  <a:schemeClr val="lt1"/>
                </a:solidFill>
              </a:rPr>
              <a:t>“For I say to you that unless your righteousness surpasses that of the scribes and Pharisees, you will not enter the kingdom of heaven.</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64" name="Google Shape;164;p23"/>
          <p:cNvSpPr txBox="1"/>
          <p:nvPr/>
        </p:nvSpPr>
        <p:spPr>
          <a:xfrm>
            <a:off x="109850" y="89875"/>
            <a:ext cx="72915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solidFill>
                  <a:schemeClr val="lt1"/>
                </a:solidFill>
              </a:rPr>
              <a:t>Matthew 7:21</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“Not everyone who says to Me, ‘Lord, Lord,’ will enter the kingdom of heaven, but he who does the will of My Father who is in heaven will enter.</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 </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Matthew 8:11</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I say to you that many will come from east and west, and recline at the table with Abraham, Isaac and Jacob in the kingdom of heaven;</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 </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Matthew 10:7</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And as you go, preach, saying, ‘The kingdom of heaven is at hand.’</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800">
                <a:solidFill>
                  <a:schemeClr val="lt1"/>
                </a:solidFill>
              </a:rPr>
              <a:t>Matthew 11:11</a:t>
            </a:r>
            <a:endParaRPr sz="1800">
              <a:solidFill>
                <a:schemeClr val="lt1"/>
              </a:solidFill>
            </a:endParaRPr>
          </a:p>
          <a:p>
            <a:pPr indent="0" lvl="0" marL="0" rtl="0" algn="l">
              <a:spcBef>
                <a:spcPts val="0"/>
              </a:spcBef>
              <a:spcAft>
                <a:spcPts val="0"/>
              </a:spcAft>
              <a:buNone/>
            </a:pPr>
            <a:r>
              <a:rPr lang="en-US" sz="1800">
                <a:solidFill>
                  <a:schemeClr val="lt1"/>
                </a:solidFill>
              </a:rPr>
              <a:t>Truly I say to you, among those born of women there has not arisen anyone greater than John the Baptist! Yet the one who is least in the kingdom of heaven is greater than he.</a:t>
            </a:r>
            <a:endParaRPr sz="1800">
              <a:solidFill>
                <a:schemeClr val="lt1"/>
              </a:solidFill>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