
<file path=[Content_Types].xml><?xml version="1.0" encoding="utf-8"?>
<Types xmlns="http://schemas.openxmlformats.org/package/2006/content-types">
  <Default Extension="xml" ContentType="application/xml"/>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p:restoredTop sz="94643"/>
  </p:normalViewPr>
  <p:slideViewPr>
    <p:cSldViewPr snapToGrid="0" snapToObjects="1">
      <p:cViewPr varScale="1">
        <p:scale>
          <a:sx n="84" d="100"/>
          <a:sy n="84" d="100"/>
        </p:scale>
        <p:origin x="13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3966393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949853" y="0"/>
            <a:ext cx="14904506" cy="99441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2088" y="289099"/>
            <a:ext cx="9753603" cy="650578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263775" y="613833"/>
            <a:ext cx="12401550" cy="8267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086225" y="2586566"/>
            <a:ext cx="9429750" cy="62865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9200"/>
            <a:ext cx="6054748" cy="40386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9000"/>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82450" cy="79883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descr="Image"/>
          <p:cNvPicPr>
            <a:picLocks noChangeAspect="1"/>
          </p:cNvPicPr>
          <p:nvPr/>
        </p:nvPicPr>
        <p:blipFill>
          <a:blip r:embed="rId2">
            <a:extLst/>
          </a:blip>
          <a:stretch>
            <a:fillRect/>
          </a:stretch>
        </p:blipFill>
        <p:spPr>
          <a:xfrm>
            <a:off x="-31750" y="1606550"/>
            <a:ext cx="11904820" cy="6140381"/>
          </a:xfrm>
          <a:prstGeom prst="rect">
            <a:avLst/>
          </a:prstGeom>
          <a:ln w="12700">
            <a:miter lim="400000"/>
          </a:ln>
        </p:spPr>
      </p:pic>
      <p:sp>
        <p:nvSpPr>
          <p:cNvPr id="120" name="Which Way To Go From Here?"/>
          <p:cNvSpPr txBox="1"/>
          <p:nvPr/>
        </p:nvSpPr>
        <p:spPr>
          <a:xfrm>
            <a:off x="343791" y="277283"/>
            <a:ext cx="11153738"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400" b="0">
                <a:latin typeface="Arial Black"/>
                <a:ea typeface="Arial Black"/>
                <a:cs typeface="Arial Black"/>
                <a:sym typeface="Arial Black"/>
              </a:defRPr>
            </a:lvl1pPr>
          </a:lstStyle>
          <a:p>
            <a:r>
              <a:t>Which Way To Go From Here?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700"/>
                                  </p:stCondLst>
                                  <p:iterate>
                                    <p:tmAbs val="0"/>
                                  </p:iterate>
                                  <p:childTnLst>
                                    <p:set>
                                      <p:cBhvr>
                                        <p:cTn id="6" fill="hold"/>
                                        <p:tgtEl>
                                          <p:spTgt spid="120"/>
                                        </p:tgtEl>
                                        <p:attrNameLst>
                                          <p:attrName>style.visibility</p:attrName>
                                        </p:attrNameLst>
                                      </p:cBhvr>
                                      <p:to>
                                        <p:strVal val="visible"/>
                                      </p:to>
                                    </p:set>
                                    <p:anim calcmode="lin" valueType="num">
                                      <p:cBhvr>
                                        <p:cTn id="7" dur="1000" fill="hold"/>
                                        <p:tgtEl>
                                          <p:spTgt spid="120"/>
                                        </p:tgtEl>
                                        <p:attrNameLst>
                                          <p:attrName>ppt_w</p:attrName>
                                        </p:attrNameLst>
                                      </p:cBhvr>
                                      <p:tavLst>
                                        <p:tav tm="0">
                                          <p:val>
                                            <p:fltVal val="0"/>
                                          </p:val>
                                        </p:tav>
                                        <p:tav tm="100000">
                                          <p:val>
                                            <p:strVal val="#ppt_w"/>
                                          </p:val>
                                        </p:tav>
                                      </p:tavLst>
                                    </p:anim>
                                    <p:anim calcmode="lin" valueType="num">
                                      <p:cBhvr>
                                        <p:cTn id="8" dur="1000" fill="hold"/>
                                        <p:tgtEl>
                                          <p:spTgt spid="1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Do I Love Jesus More Than These?"/>
          <p:cNvSpPr txBox="1"/>
          <p:nvPr/>
        </p:nvSpPr>
        <p:spPr>
          <a:xfrm>
            <a:off x="533730" y="1885950"/>
            <a:ext cx="10066868" cy="5359401"/>
          </a:xfrm>
          <a:prstGeom prst="rect">
            <a:avLst/>
          </a:prstGeom>
          <a:ln w="12700">
            <a:miter lim="400000"/>
          </a:ln>
          <a:effectLst>
            <a:outerShdw blurRad="190500" dist="1397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9800" b="0">
                <a:solidFill>
                  <a:srgbClr val="FF0D0A"/>
                </a:solidFill>
                <a:latin typeface="Arial Black"/>
                <a:ea typeface="Arial Black"/>
                <a:cs typeface="Arial Black"/>
                <a:sym typeface="Arial Black"/>
              </a:defRPr>
            </a:lvl1pPr>
          </a:lstStyle>
          <a:p>
            <a:r>
              <a:t>Do I Love Jesus More Than These?</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Do I Love Jesus More Than These?"/>
          <p:cNvSpPr txBox="1"/>
          <p:nvPr/>
        </p:nvSpPr>
        <p:spPr>
          <a:xfrm>
            <a:off x="533730" y="1885950"/>
            <a:ext cx="10066868" cy="5359401"/>
          </a:xfrm>
          <a:prstGeom prst="rect">
            <a:avLst/>
          </a:prstGeom>
          <a:ln w="12700">
            <a:miter lim="400000"/>
          </a:ln>
          <a:effectLst>
            <a:outerShdw blurRad="190500" dist="1397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9800" b="0">
                <a:solidFill>
                  <a:srgbClr val="FF0D0A"/>
                </a:solidFill>
                <a:latin typeface="Arial Black"/>
                <a:ea typeface="Arial Black"/>
                <a:cs typeface="Arial Black"/>
                <a:sym typeface="Arial Black"/>
              </a:defRPr>
            </a:lvl1pPr>
          </a:lstStyle>
          <a:p>
            <a:r>
              <a:t>Do I Love Jesus More Than These?</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 descr="Image"/>
          <p:cNvPicPr>
            <a:picLocks noChangeAspect="1"/>
          </p:cNvPicPr>
          <p:nvPr/>
        </p:nvPicPr>
        <p:blipFill>
          <a:blip r:embed="rId2">
            <a:extLst/>
          </a:blip>
          <a:stretch>
            <a:fillRect/>
          </a:stretch>
        </p:blipFill>
        <p:spPr>
          <a:xfrm>
            <a:off x="83791" y="3048121"/>
            <a:ext cx="9861475" cy="6574317"/>
          </a:xfrm>
          <a:prstGeom prst="rect">
            <a:avLst/>
          </a:prstGeom>
          <a:ln w="63500">
            <a:solidFill>
              <a:srgbClr val="000000"/>
            </a:solidFill>
            <a:miter lim="400000"/>
          </a:ln>
        </p:spPr>
      </p:pic>
      <p:sp>
        <p:nvSpPr>
          <p:cNvPr id="151" name="And they overcame him because of the blood of the Lamb and because of the word of their testimony, and they did not love their life even to death.…"/>
          <p:cNvSpPr txBox="1"/>
          <p:nvPr/>
        </p:nvSpPr>
        <p:spPr>
          <a:xfrm>
            <a:off x="83066" y="55033"/>
            <a:ext cx="9862925" cy="3340101"/>
          </a:xfrm>
          <a:prstGeom prst="rect">
            <a:avLst/>
          </a:prstGeom>
          <a:solidFill>
            <a:srgbClr val="E0080B"/>
          </a:solidFill>
          <a:ln w="63500">
            <a:solidFill>
              <a:srgbClr val="000000"/>
            </a:solidFill>
            <a:miter lim="400000"/>
          </a:ln>
          <a:effectLst>
            <a:outerShdw blurRad="190500" dist="1397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0">
                <a:solidFill>
                  <a:srgbClr val="FFFFFF"/>
                </a:solidFill>
                <a:latin typeface="Arial Black"/>
                <a:ea typeface="Arial Black"/>
                <a:cs typeface="Arial Black"/>
                <a:sym typeface="Arial Black"/>
              </a:defRPr>
            </a:pPr>
            <a:r>
              <a:t>And they overcame him because of the blood of the Lamb and because of the word of their testimony, and they did not love their life even to death.</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0">
                <a:solidFill>
                  <a:srgbClr val="FFFFFF"/>
                </a:solidFill>
                <a:latin typeface="Arial Black"/>
                <a:ea typeface="Arial Black"/>
                <a:cs typeface="Arial Black"/>
                <a:sym typeface="Arial Black"/>
              </a:defRPr>
            </a:pPr>
            <a:r>
              <a:t>Revelation 12:11</a:t>
            </a:r>
          </a:p>
        </p:txBody>
      </p:sp>
      <p:sp>
        <p:nvSpPr>
          <p:cNvPr id="152" name="Are We Counting The Cost…"/>
          <p:cNvSpPr txBox="1"/>
          <p:nvPr/>
        </p:nvSpPr>
        <p:spPr>
          <a:xfrm>
            <a:off x="-1910" y="7590366"/>
            <a:ext cx="10032877" cy="195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200" b="0">
                <a:solidFill>
                  <a:srgbClr val="FFFD10"/>
                </a:solidFill>
                <a:latin typeface="Arial Black"/>
                <a:ea typeface="Arial Black"/>
                <a:cs typeface="Arial Black"/>
                <a:sym typeface="Arial Black"/>
              </a:defRPr>
            </a:pPr>
            <a:r>
              <a:t>Are We Counting The Cost </a:t>
            </a:r>
          </a:p>
          <a:p>
            <a:pPr>
              <a:defRPr sz="5200" b="0">
                <a:solidFill>
                  <a:srgbClr val="FFFD10"/>
                </a:solidFill>
                <a:latin typeface="Arial Black"/>
                <a:ea typeface="Arial Black"/>
                <a:cs typeface="Arial Black"/>
                <a:sym typeface="Arial Black"/>
              </a:defRPr>
            </a:pPr>
            <a:r>
              <a:t>Of Discipleship?</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300"/>
                                  </p:stCondLst>
                                  <p:iterate>
                                    <p:tmAbs val="0"/>
                                  </p:iterate>
                                  <p:childTnLst>
                                    <p:set>
                                      <p:cBhvr>
                                        <p:cTn id="6" fill="hold"/>
                                        <p:tgtEl>
                                          <p:spTgt spid="151"/>
                                        </p:tgtEl>
                                        <p:attrNameLst>
                                          <p:attrName>style.visibility</p:attrName>
                                        </p:attrNameLst>
                                      </p:cBhvr>
                                      <p:to>
                                        <p:strVal val="visible"/>
                                      </p:to>
                                    </p:set>
                                    <p:animEffect transition="in" filter="fade">
                                      <p:cBhvr>
                                        <p:cTn id="7" dur="1500"/>
                                        <p:tgtEl>
                                          <p:spTgt spid="151"/>
                                        </p:tgtEl>
                                      </p:cBhvr>
                                    </p:animEffect>
                                  </p:childTnLst>
                                </p:cTn>
                              </p:par>
                            </p:childTnLst>
                          </p:cTn>
                        </p:par>
                        <p:par>
                          <p:cTn id="8" fill="hold">
                            <p:stCondLst>
                              <p:cond delay="1800"/>
                            </p:stCondLst>
                            <p:childTnLst>
                              <p:par>
                                <p:cTn id="9" presetID="9" presetClass="entr" fill="hold" grpId="2" nodeType="afterEffect">
                                  <p:stCondLst>
                                    <p:cond delay="3000"/>
                                  </p:stCondLst>
                                  <p:iterate>
                                    <p:tmAbs val="0"/>
                                  </p:iterate>
                                  <p:childTnLst>
                                    <p:set>
                                      <p:cBhvr>
                                        <p:cTn id="10" fill="hold"/>
                                        <p:tgtEl>
                                          <p:spTgt spid="150"/>
                                        </p:tgtEl>
                                        <p:attrNameLst>
                                          <p:attrName>style.visibility</p:attrName>
                                        </p:attrNameLst>
                                      </p:cBhvr>
                                      <p:to>
                                        <p:strVal val="visible"/>
                                      </p:to>
                                    </p:set>
                                    <p:animEffect transition="in" filter="dissolve">
                                      <p:cBhvr>
                                        <p:cTn id="11" dur="3000"/>
                                        <p:tgtEl>
                                          <p:spTgt spid="150"/>
                                        </p:tgtEl>
                                      </p:cBhvr>
                                    </p:animEffect>
                                  </p:childTnLst>
                                </p:cTn>
                              </p:par>
                            </p:childTnLst>
                          </p:cTn>
                        </p:par>
                        <p:par>
                          <p:cTn id="12" fill="hold">
                            <p:stCondLst>
                              <p:cond delay="7800"/>
                            </p:stCondLst>
                            <p:childTnLst>
                              <p:par>
                                <p:cTn id="13" presetID="22" presetClass="entr" presetSubtype="8" fill="hold" grpId="3" nodeType="afterEffect">
                                  <p:stCondLst>
                                    <p:cond delay="1500"/>
                                  </p:stCondLst>
                                  <p:iterate>
                                    <p:tmAbs val="0"/>
                                  </p:iterate>
                                  <p:childTnLst>
                                    <p:set>
                                      <p:cBhvr>
                                        <p:cTn id="14" fill="hold"/>
                                        <p:tgtEl>
                                          <p:spTgt spid="152"/>
                                        </p:tgtEl>
                                        <p:attrNameLst>
                                          <p:attrName>style.visibility</p:attrName>
                                        </p:attrNameLst>
                                      </p:cBhvr>
                                      <p:to>
                                        <p:strVal val="visible"/>
                                      </p:to>
                                    </p:set>
                                    <p:animEffect transition="in" filter="wipe(left)">
                                      <p:cBhvr>
                                        <p:cTn id="15" dur="3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2" animBg="1" advAuto="0"/>
      <p:bldP spid="151" grpId="1" animBg="1" advAuto="0"/>
      <p:bldP spid="152" grpId="3"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But seek first His kingdom and His righteousness; and all these things shall be added to you.…"/>
          <p:cNvSpPr txBox="1"/>
          <p:nvPr/>
        </p:nvSpPr>
        <p:spPr>
          <a:xfrm>
            <a:off x="-50470" y="721783"/>
            <a:ext cx="10066868" cy="304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b="0">
                <a:latin typeface="Arial Black"/>
                <a:ea typeface="Arial Black"/>
                <a:cs typeface="Arial Black"/>
                <a:sym typeface="Arial Black"/>
              </a:defRPr>
            </a:pPr>
            <a:r>
              <a:t>“But seek first His kingdom and His righteousness; and all these things shall be added to you.</a:t>
            </a:r>
          </a:p>
          <a:p>
            <a:pPr>
              <a:defRPr sz="4100" b="0">
                <a:latin typeface="Arial Black"/>
                <a:ea typeface="Arial Black"/>
                <a:cs typeface="Arial Black"/>
                <a:sym typeface="Arial Black"/>
              </a:defRPr>
            </a:pPr>
            <a:r>
              <a:t>Matthew 6:33</a:t>
            </a:r>
          </a:p>
        </p:txBody>
      </p:sp>
      <p:pic>
        <p:nvPicPr>
          <p:cNvPr id="123" name="Image" descr="Image"/>
          <p:cNvPicPr>
            <a:picLocks noChangeAspect="1"/>
          </p:cNvPicPr>
          <p:nvPr/>
        </p:nvPicPr>
        <p:blipFill>
          <a:blip r:embed="rId2">
            <a:extLst/>
          </a:blip>
          <a:stretch>
            <a:fillRect/>
          </a:stretch>
        </p:blipFill>
        <p:spPr>
          <a:xfrm>
            <a:off x="5389033" y="3738033"/>
            <a:ext cx="4624072" cy="277444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O LOVE HIM WITH ALL THE HEART AND WITH ALL THE UNDERSTANDING AND WITH ALL THE STRENGTH…”…"/>
          <p:cNvSpPr txBox="1"/>
          <p:nvPr/>
        </p:nvSpPr>
        <p:spPr>
          <a:xfrm>
            <a:off x="271263" y="520700"/>
            <a:ext cx="10066868" cy="482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400" b="0">
                <a:latin typeface="Arial Black"/>
                <a:ea typeface="Arial Black"/>
                <a:cs typeface="Arial Black"/>
                <a:sym typeface="Arial Black"/>
              </a:defRPr>
            </a:pPr>
            <a:endParaRPr/>
          </a:p>
          <a:p>
            <a:pPr>
              <a:defRPr sz="4400" b="0">
                <a:latin typeface="Arial Black"/>
                <a:ea typeface="Arial Black"/>
                <a:cs typeface="Arial Black"/>
                <a:sym typeface="Arial Black"/>
              </a:defRPr>
            </a:pPr>
            <a:r>
              <a:t>…TO LOVE HIM WITH ALL THE HEART AND WITH ALL THE UNDERSTANDING AND WITH ALL THE STRENGTH…”</a:t>
            </a:r>
          </a:p>
          <a:p>
            <a:pPr>
              <a:defRPr sz="4400" b="0">
                <a:latin typeface="Arial Black"/>
                <a:ea typeface="Arial Black"/>
                <a:cs typeface="Arial Black"/>
                <a:sym typeface="Arial Black"/>
              </a:defRPr>
            </a:pPr>
            <a:r>
              <a:t>Mark 12:33</a:t>
            </a:r>
          </a:p>
        </p:txBody>
      </p:sp>
      <p:pic>
        <p:nvPicPr>
          <p:cNvPr id="126" name="Image" descr="Image"/>
          <p:cNvPicPr>
            <a:picLocks noChangeAspect="1"/>
          </p:cNvPicPr>
          <p:nvPr/>
        </p:nvPicPr>
        <p:blipFill>
          <a:blip r:embed="rId2">
            <a:extLst/>
          </a:blip>
          <a:stretch>
            <a:fillRect/>
          </a:stretch>
        </p:blipFill>
        <p:spPr>
          <a:xfrm>
            <a:off x="6100233" y="5245100"/>
            <a:ext cx="4624072" cy="277444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And they overcame him because of the blood of the Lamb and because of the word of their testimony, and they did not love their life even to death.…"/>
          <p:cNvSpPr txBox="1"/>
          <p:nvPr/>
        </p:nvSpPr>
        <p:spPr>
          <a:xfrm>
            <a:off x="592997" y="876300"/>
            <a:ext cx="10066868" cy="482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400" b="0">
                <a:latin typeface="Arial Black"/>
                <a:ea typeface="Arial Black"/>
                <a:cs typeface="Arial Black"/>
                <a:sym typeface="Arial Black"/>
              </a:defRPr>
            </a:pPr>
            <a:r>
              <a:t>And they overcame him because of </a:t>
            </a:r>
            <a:r>
              <a:rPr>
                <a:solidFill>
                  <a:schemeClr val="accent5">
                    <a:hueOff val="-82419"/>
                    <a:satOff val="-9513"/>
                    <a:lumOff val="-16343"/>
                  </a:schemeClr>
                </a:solidFill>
              </a:rPr>
              <a:t>the blood of the Lamb</a:t>
            </a:r>
            <a:r>
              <a:t> and because of </a:t>
            </a:r>
            <a:r>
              <a:rPr>
                <a:solidFill>
                  <a:schemeClr val="accent3">
                    <a:hueOff val="914337"/>
                    <a:satOff val="31515"/>
                    <a:lumOff val="-30790"/>
                  </a:schemeClr>
                </a:solidFill>
              </a:rPr>
              <a:t>the word of their testimony</a:t>
            </a:r>
            <a:r>
              <a:t>, and </a:t>
            </a:r>
            <a:r>
              <a:rPr u="sng">
                <a:solidFill>
                  <a:srgbClr val="C01A35"/>
                </a:solidFill>
              </a:rPr>
              <a:t>they did not love their life even to death</a:t>
            </a:r>
            <a:r>
              <a:t>.</a:t>
            </a:r>
          </a:p>
          <a:p>
            <a:pPr>
              <a:defRPr sz="4400" b="0">
                <a:latin typeface="Arial Black"/>
                <a:ea typeface="Arial Black"/>
                <a:cs typeface="Arial Black"/>
                <a:sym typeface="Arial Black"/>
              </a:defRPr>
            </a:pPr>
            <a:r>
              <a:t>Revelation 12:11</a:t>
            </a:r>
          </a:p>
        </p:txBody>
      </p:sp>
      <p:pic>
        <p:nvPicPr>
          <p:cNvPr id="129" name="Image" descr="Image"/>
          <p:cNvPicPr>
            <a:picLocks noChangeAspect="1"/>
          </p:cNvPicPr>
          <p:nvPr/>
        </p:nvPicPr>
        <p:blipFill>
          <a:blip r:embed="rId2">
            <a:extLst/>
          </a:blip>
          <a:stretch>
            <a:fillRect/>
          </a:stretch>
        </p:blipFill>
        <p:spPr>
          <a:xfrm>
            <a:off x="7827433" y="5448300"/>
            <a:ext cx="4624071" cy="277444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alt is good; but if the salt becomes unsalty, with what will you make it salty again?      Have salt in yourselves, and be at peace with one another.”…"/>
          <p:cNvSpPr txBox="1"/>
          <p:nvPr/>
        </p:nvSpPr>
        <p:spPr>
          <a:xfrm>
            <a:off x="406730" y="888999"/>
            <a:ext cx="10066868" cy="461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200" b="0">
                <a:latin typeface="Arial Black"/>
                <a:ea typeface="Arial Black"/>
                <a:cs typeface="Arial Black"/>
                <a:sym typeface="Arial Black"/>
              </a:defRPr>
            </a:pPr>
            <a:r>
              <a:rPr sz="4400"/>
              <a:t>“Salt is good; but if the salt becomes unsalty, with what will you make it salty again?      </a:t>
            </a:r>
            <a:r>
              <a:rPr sz="4400" u="sng">
                <a:solidFill>
                  <a:srgbClr val="1225D9"/>
                </a:solidFill>
              </a:rPr>
              <a:t>Have salt in yourselves, and be at peace with one another</a:t>
            </a:r>
            <a:r>
              <a:rPr sz="4400">
                <a:solidFill>
                  <a:srgbClr val="1225D9"/>
                </a:solidFill>
              </a:rPr>
              <a:t>.</a:t>
            </a:r>
            <a:r>
              <a:t>”</a:t>
            </a:r>
          </a:p>
          <a:p>
            <a:pPr>
              <a:defRPr sz="3200" b="0">
                <a:latin typeface="Arial Black"/>
                <a:ea typeface="Arial Black"/>
                <a:cs typeface="Arial Black"/>
                <a:sym typeface="Arial Black"/>
              </a:defRPr>
            </a:pPr>
            <a:r>
              <a:t>Mark 9:50</a:t>
            </a:r>
          </a:p>
        </p:txBody>
      </p:sp>
      <p:pic>
        <p:nvPicPr>
          <p:cNvPr id="132" name="Image" descr="Image"/>
          <p:cNvPicPr>
            <a:picLocks noChangeAspect="1"/>
          </p:cNvPicPr>
          <p:nvPr/>
        </p:nvPicPr>
        <p:blipFill>
          <a:blip r:embed="rId2">
            <a:extLst/>
          </a:blip>
          <a:stretch>
            <a:fillRect/>
          </a:stretch>
        </p:blipFill>
        <p:spPr>
          <a:xfrm>
            <a:off x="6591300" y="4838700"/>
            <a:ext cx="4624071" cy="277444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omans 14"/>
          <p:cNvSpPr txBox="1"/>
          <p:nvPr/>
        </p:nvSpPr>
        <p:spPr>
          <a:xfrm>
            <a:off x="138774" y="50800"/>
            <a:ext cx="9026129" cy="749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b="0">
                <a:solidFill>
                  <a:srgbClr val="0C1580"/>
                </a:solidFill>
                <a:latin typeface="Arial Black"/>
                <a:ea typeface="Arial Black"/>
                <a:cs typeface="Arial Black"/>
                <a:sym typeface="Arial Black"/>
              </a:defRPr>
            </a:lvl1pPr>
          </a:lstStyle>
          <a:p>
            <a:r>
              <a:t>Romans 14</a:t>
            </a:r>
          </a:p>
        </p:txBody>
      </p:sp>
      <p:sp>
        <p:nvSpPr>
          <p:cNvPr id="135" name="(15-18) For if because of food your brother is hurt, you are no longer walking according to love. Do not destroy with your food him for whom Christ died.  (16) Therefore do not let what is for you a good thing be spoken of as evil;  (17) for the kingdom of God is not eating and drinking, but righteousness and peace and joy in the Holy Spirit. (18) For he who in this way serves Christ is acceptable to God and approved by men. (19) So then let us pursue the things which make for peace and the building up of one another."/>
          <p:cNvSpPr txBox="1"/>
          <p:nvPr/>
        </p:nvSpPr>
        <p:spPr>
          <a:xfrm>
            <a:off x="350519" y="985520"/>
            <a:ext cx="9829801" cy="650434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spAutoFit/>
          </a:bodyPr>
          <a:lstStyle>
            <a:lvl1pPr algn="l">
              <a:defRPr sz="3200" b="0">
                <a:latin typeface="Arial Black"/>
                <a:ea typeface="Arial Black"/>
                <a:cs typeface="Arial Black"/>
                <a:sym typeface="Arial Black"/>
              </a:defRPr>
            </a:lvl1pPr>
          </a:lstStyle>
          <a:p>
            <a:r>
              <a:rPr dirty="0"/>
              <a:t>(15-18) For if because of food your brother is hurt, you are no longer walking according to love. Do not destroy with your food him for whom Christ died.  (16) Therefore do not let what is for you a good thing be spoken of as evil;  (17) for the kingdom of God is not eating and drinking, but righteousness and peace and joy in the Holy Spirit. (18) For he who in this way serves Christ is acceptable to God and approved by men. (19) So then let us pursue the things which make for peace and the building up of one another.</a:t>
            </a:r>
          </a:p>
        </p:txBody>
      </p:sp>
      <p:sp>
        <p:nvSpPr>
          <p:cNvPr id="136" name="Lawful Things Under Consideration…"/>
          <p:cNvSpPr txBox="1"/>
          <p:nvPr/>
        </p:nvSpPr>
        <p:spPr>
          <a:xfrm>
            <a:off x="181107" y="8866716"/>
            <a:ext cx="10405006"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b="0">
                <a:solidFill>
                  <a:srgbClr val="8F1508"/>
                </a:solidFill>
                <a:latin typeface="Arial Black"/>
                <a:ea typeface="Arial Black"/>
                <a:cs typeface="Arial Black"/>
                <a:sym typeface="Arial Black"/>
              </a:defRPr>
            </a:lvl1pPr>
          </a:lstStyle>
          <a:p>
            <a:r>
              <a:t>Lawful Things Under Consideration…</a:t>
            </a:r>
          </a:p>
        </p:txBody>
      </p:sp>
      <p:sp>
        <p:nvSpPr>
          <p:cNvPr id="137" name="Have salt in yourselves, and be at peace with one another.”    Mark 9:50"/>
          <p:cNvSpPr txBox="1"/>
          <p:nvPr/>
        </p:nvSpPr>
        <p:spPr>
          <a:xfrm>
            <a:off x="1846874" y="7675284"/>
            <a:ext cx="7073471" cy="1003301"/>
          </a:xfrm>
          <a:prstGeom prst="rect">
            <a:avLst/>
          </a:prstGeom>
          <a:solidFill>
            <a:srgbClr val="FFEE0D"/>
          </a:solidFill>
          <a:ln w="635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atin typeface="Arial Black"/>
                <a:ea typeface="Arial Black"/>
                <a:cs typeface="Arial Black"/>
                <a:sym typeface="Arial Black"/>
              </a:defRPr>
            </a:lvl1pPr>
          </a:lstStyle>
          <a:p>
            <a:r>
              <a:t>Have salt in yourselves, and be at peace with one another.”    Mark 9:50</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36"/>
                                        </p:tgtEl>
                                        <p:attrNameLst>
                                          <p:attrName>style.visibility</p:attrName>
                                        </p:attrNameLst>
                                      </p:cBhvr>
                                      <p:to>
                                        <p:strVal val="visible"/>
                                      </p:to>
                                    </p:set>
                                    <p:animEffect transition="in" filter="wipe(left)">
                                      <p:cBhvr>
                                        <p:cTn id="7" dur="2000"/>
                                        <p:tgtEl>
                                          <p:spTgt spid="136"/>
                                        </p:tgtEl>
                                      </p:cBhvr>
                                    </p:animEffect>
                                  </p:childTnLst>
                                </p:cTn>
                              </p:par>
                            </p:childTnLst>
                          </p:cTn>
                        </p:par>
                        <p:par>
                          <p:cTn id="8" fill="hold">
                            <p:stCondLst>
                              <p:cond delay="2000"/>
                            </p:stCondLst>
                            <p:childTnLst>
                              <p:par>
                                <p:cTn id="9" presetID="9" presetClass="entr" fill="hold" grpId="2" nodeType="afterEffect">
                                  <p:stCondLst>
                                    <p:cond delay="2000"/>
                                  </p:stCondLst>
                                  <p:iterate>
                                    <p:tmAbs val="0"/>
                                  </p:iterate>
                                  <p:childTnLst>
                                    <p:set>
                                      <p:cBhvr>
                                        <p:cTn id="10" fill="hold"/>
                                        <p:tgtEl>
                                          <p:spTgt spid="137"/>
                                        </p:tgtEl>
                                        <p:attrNameLst>
                                          <p:attrName>style.visibility</p:attrName>
                                        </p:attrNameLst>
                                      </p:cBhvr>
                                      <p:to>
                                        <p:strVal val="visible"/>
                                      </p:to>
                                    </p:set>
                                    <p:animEffect transition="in" filter="dissolve">
                                      <p:cBhvr>
                                        <p:cTn id="11" dur="3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1" animBg="1" advAuto="0"/>
      <p:bldP spid="137"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herefore, since we have so great a cloud of witnesses surrounding us, let us also lay aside every encumbrance, and the sin which so easily entangles us, and let us run with endurance the race that is set before us,…"/>
          <p:cNvSpPr txBox="1"/>
          <p:nvPr/>
        </p:nvSpPr>
        <p:spPr>
          <a:xfrm>
            <a:off x="89230" y="38100"/>
            <a:ext cx="10400640" cy="948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b="0">
                <a:latin typeface="Arial Black"/>
                <a:ea typeface="Arial Black"/>
                <a:cs typeface="Arial Black"/>
                <a:sym typeface="Arial Black"/>
              </a:defRPr>
            </a:pPr>
            <a:r>
              <a:t>Therefore, since we have so great a cloud of witnesses surrounding us, </a:t>
            </a:r>
            <a:r>
              <a:rPr u="sng"/>
              <a:t>let us also lay aside</a:t>
            </a:r>
            <a:r>
              <a:t> every encumbrance, and the sin which so easily entangles us, and </a:t>
            </a:r>
            <a:r>
              <a:rPr>
                <a:solidFill>
                  <a:srgbClr val="06048A"/>
                </a:solidFill>
              </a:rPr>
              <a:t>let us run with endurance the race that is set before us</a:t>
            </a:r>
            <a:r>
              <a:t>, </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b="0">
                <a:latin typeface="Arial Black"/>
                <a:ea typeface="Arial Black"/>
                <a:cs typeface="Arial Black"/>
                <a:sym typeface="Arial Black"/>
              </a:defRPr>
            </a:pPr>
            <a:r>
              <a:t>(2) </a:t>
            </a:r>
            <a:r>
              <a:rPr sz="4700" u="sng">
                <a:solidFill>
                  <a:srgbClr val="066C2D"/>
                </a:solidFill>
              </a:rPr>
              <a:t>fixing our eyes on Jesus</a:t>
            </a:r>
            <a:r>
              <a:t>, the author and perfecter of faith, who for the joy set before Him endured the cross, despising the shame, and has sat down at the right hand of the throne of God. (3) </a:t>
            </a:r>
            <a:r>
              <a:rPr u="sng"/>
              <a:t>For consider Him who has endured such hostility by sinners against Himself, so that you may not grow weary and lose heart</a:t>
            </a:r>
            <a:r>
              <a:t>.</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b="0">
                <a:latin typeface="Arial Black"/>
                <a:ea typeface="Arial Black"/>
                <a:cs typeface="Arial Black"/>
                <a:sym typeface="Arial Black"/>
              </a:defRPr>
            </a:pPr>
            <a:r>
              <a:t>Hebrews 12:1-3</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 descr="Image"/>
          <p:cNvPicPr>
            <a:picLocks noChangeAspect="1"/>
          </p:cNvPicPr>
          <p:nvPr/>
        </p:nvPicPr>
        <p:blipFill>
          <a:blip r:embed="rId2">
            <a:extLst/>
          </a:blip>
          <a:stretch>
            <a:fillRect/>
          </a:stretch>
        </p:blipFill>
        <p:spPr>
          <a:xfrm>
            <a:off x="8296979" y="8564667"/>
            <a:ext cx="1970126" cy="1182076"/>
          </a:xfrm>
          <a:prstGeom prst="rect">
            <a:avLst/>
          </a:prstGeom>
          <a:ln w="12700">
            <a:miter lim="400000"/>
          </a:ln>
        </p:spPr>
      </p:pic>
      <p:sp>
        <p:nvSpPr>
          <p:cNvPr id="142" name="So when they had finished breakfast, Jesus *said to Simon Peter, “Simon, son of John,  do you love Me more than these?” He *said to Him, “Yes, Lord; You know that I love You.” He *said to him, “Tend My lambs.”  (16) He *said to him again a second time, “Simon, son of John, do you love Me?” He *said to Him, “Yes, Lord; You know that I love You.” He *said to him, “Shepherd My sheep.”  (17) He *said to him the third time, “Simon, son of John, do you love Me?” Peter was grieved because He said to him the third time, “Do you love Me?” And he said to Him, “Lord, You know all things; You know that I love You.” Jesus *said to him, “Tend My sheep.…"/>
          <p:cNvSpPr txBox="1"/>
          <p:nvPr/>
        </p:nvSpPr>
        <p:spPr>
          <a:xfrm>
            <a:off x="237265" y="253999"/>
            <a:ext cx="10304066" cy="924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b="0">
                <a:latin typeface="Arial Black"/>
                <a:ea typeface="Arial Black"/>
                <a:cs typeface="Arial Black"/>
                <a:sym typeface="Arial Black"/>
              </a:defRPr>
            </a:pPr>
            <a:r>
              <a:t>So when they had finished breakfast, Jesus *said to Simon Peter, “Simon, son of John,  </a:t>
            </a:r>
            <a:r>
              <a:rPr u="sng">
                <a:solidFill>
                  <a:srgbClr val="FF0F05"/>
                </a:solidFill>
              </a:rPr>
              <a:t>do you love Me more than these?</a:t>
            </a:r>
            <a:r>
              <a:t>” He *said to Him, “Yes, Lord; You know that I love You.” He *said to him, “Tend My lambs.”  (16) He *said to him again a second time, “Simon, son of John, do you love Me?” He *said to Him, “Yes, Lord; You know that I love You.” He *said to him, “Shepherd My sheep.”  (17) He *said to him the third time, “Simon, son of John, do you love Me?” </a:t>
            </a:r>
            <a:r>
              <a:rPr u="sng">
                <a:solidFill>
                  <a:srgbClr val="FF0106"/>
                </a:solidFill>
              </a:rPr>
              <a:t>Peter was grieved</a:t>
            </a:r>
            <a:r>
              <a:t> because He said to him the third time, “Do you love Me?” And he said to Him, “Lord, You know all things; You know that I love You.” Jesus *said to him, “Tend My sheep.</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b="0">
                <a:latin typeface="Arial Black"/>
                <a:ea typeface="Arial Black"/>
                <a:cs typeface="Arial Black"/>
                <a:sym typeface="Arial Black"/>
              </a:defRPr>
            </a:pPr>
            <a:r>
              <a:t>John 21:15-17</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Do I Love Jesus More Than These?"/>
          <p:cNvSpPr txBox="1"/>
          <p:nvPr/>
        </p:nvSpPr>
        <p:spPr>
          <a:xfrm>
            <a:off x="533730" y="1885950"/>
            <a:ext cx="10066868" cy="5359401"/>
          </a:xfrm>
          <a:prstGeom prst="rect">
            <a:avLst/>
          </a:prstGeom>
          <a:ln w="12700">
            <a:miter lim="400000"/>
          </a:ln>
          <a:effectLst>
            <a:outerShdw blurRad="190500" dist="1397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9800" b="0">
                <a:solidFill>
                  <a:srgbClr val="FF0D0A"/>
                </a:solidFill>
                <a:latin typeface="Arial Black"/>
                <a:ea typeface="Arial Black"/>
                <a:cs typeface="Arial Black"/>
                <a:sym typeface="Arial Black"/>
              </a:defRPr>
            </a:lvl1pPr>
          </a:lstStyle>
          <a:p>
            <a:r>
              <a:t>Do I Love Jesus More Than These?</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634</Words>
  <Application>Microsoft Macintosh PowerPoint</Application>
  <PresentationFormat>Custom</PresentationFormat>
  <Paragraphs>26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 Black</vt:lpstr>
      <vt:lpstr>Helvetica Light</vt:lpstr>
      <vt:lpstr>Helvetica Neue</vt:lpstr>
      <vt:lpstr>Helvetica Neue Light</vt:lpstr>
      <vt:lpstr>Helvetica Neue Medium</vt:lpstr>
      <vt:lpstr>Helvetica Neue Thin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2020-06-27T23:59:08Z</dcterms:modified>
</cp:coreProperties>
</file>